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64" r:id="rId5"/>
    <p:sldId id="263" r:id="rId6"/>
    <p:sldId id="268" r:id="rId7"/>
    <p:sldId id="269" r:id="rId8"/>
    <p:sldId id="270" r:id="rId9"/>
    <p:sldId id="271" r:id="rId10"/>
    <p:sldId id="272" r:id="rId11"/>
    <p:sldId id="280" r:id="rId12"/>
    <p:sldId id="279" r:id="rId13"/>
    <p:sldId id="278" r:id="rId14"/>
    <p:sldId id="277" r:id="rId15"/>
    <p:sldId id="276" r:id="rId16"/>
    <p:sldId id="275" r:id="rId17"/>
    <p:sldId id="281" r:id="rId18"/>
    <p:sldId id="282" r:id="rId19"/>
    <p:sldId id="273" r:id="rId20"/>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584" y="-8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C1FAA10D-B463-4A37-8161-DEAA1FDF2459}" type="datetimeFigureOut">
              <a:rPr lang="ru-RU" smtClean="0"/>
              <a:t>07.09.2017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31689389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FAA10D-B463-4A37-8161-DEAA1FDF2459}" type="datetimeFigureOut">
              <a:rPr lang="ru-RU" smtClean="0"/>
              <a:t>07.09.2017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33594668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FAA10D-B463-4A37-8161-DEAA1FDF2459}" type="datetimeFigureOut">
              <a:rPr lang="ru-RU" smtClean="0"/>
              <a:t>07.09.2017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4449483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C1FAA10D-B463-4A37-8161-DEAA1FDF2459}" type="datetimeFigureOut">
              <a:rPr lang="ru-RU" smtClean="0"/>
              <a:t>07.09.2017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3282916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C1FAA10D-B463-4A37-8161-DEAA1FDF2459}" type="datetimeFigureOut">
              <a:rPr lang="ru-RU" smtClean="0"/>
              <a:t>07.09.2017</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32465217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C1FAA10D-B463-4A37-8161-DEAA1FDF2459}" type="datetimeFigureOut">
              <a:rPr lang="ru-RU" smtClean="0"/>
              <a:t>07.09.2017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54583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C1FAA10D-B463-4A37-8161-DEAA1FDF2459}" type="datetimeFigureOut">
              <a:rPr lang="ru-RU" smtClean="0"/>
              <a:t>07.09.2017</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40488373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C1FAA10D-B463-4A37-8161-DEAA1FDF2459}" type="datetimeFigureOut">
              <a:rPr lang="ru-RU" smtClean="0"/>
              <a:t>07.09.2017</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41875997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C1FAA10D-B463-4A37-8161-DEAA1FDF2459}" type="datetimeFigureOut">
              <a:rPr lang="ru-RU" smtClean="0"/>
              <a:t>07.09.2017</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21515900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FAA10D-B463-4A37-8161-DEAA1FDF2459}" type="datetimeFigureOut">
              <a:rPr lang="ru-RU" smtClean="0"/>
              <a:t>07.09.2017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1124981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C1FAA10D-B463-4A37-8161-DEAA1FDF2459}" type="datetimeFigureOut">
              <a:rPr lang="ru-RU" smtClean="0"/>
              <a:t>07.09.2017</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2C57E630-731B-4207-B4E2-011D398BEC95}" type="slidenum">
              <a:rPr lang="ru-RU" smtClean="0"/>
              <a:t>‹#›</a:t>
            </a:fld>
            <a:endParaRPr lang="ru-RU"/>
          </a:p>
        </p:txBody>
      </p:sp>
    </p:spTree>
    <p:extLst>
      <p:ext uri="{BB962C8B-B14F-4D97-AF65-F5344CB8AC3E}">
        <p14:creationId xmlns:p14="http://schemas.microsoft.com/office/powerpoint/2010/main" val="3609390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1FAA10D-B463-4A37-8161-DEAA1FDF2459}" type="datetimeFigureOut">
              <a:rPr lang="ru-RU" smtClean="0"/>
              <a:t>07.09.2017</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C57E630-731B-4207-B4E2-011D398BEC95}" type="slidenum">
              <a:rPr lang="ru-RU" smtClean="0"/>
              <a:t>‹#›</a:t>
            </a:fld>
            <a:endParaRPr lang="ru-RU"/>
          </a:p>
        </p:txBody>
      </p:sp>
    </p:spTree>
    <p:extLst>
      <p:ext uri="{BB962C8B-B14F-4D97-AF65-F5344CB8AC3E}">
        <p14:creationId xmlns:p14="http://schemas.microsoft.com/office/powerpoint/2010/main" val="152819384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5656" y="2060848"/>
            <a:ext cx="6372200" cy="36724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Заголовок 1"/>
          <p:cNvSpPr>
            <a:spLocks noGrp="1"/>
          </p:cNvSpPr>
          <p:nvPr>
            <p:ph type="ctrTitle"/>
          </p:nvPr>
        </p:nvSpPr>
        <p:spPr>
          <a:xfrm>
            <a:off x="323528" y="332656"/>
            <a:ext cx="8640960" cy="1800201"/>
          </a:xfrm>
        </p:spPr>
        <p:txBody>
          <a:bodyPr>
            <a:normAutofit/>
          </a:bodyPr>
          <a:lstStyle/>
          <a:p>
            <a:r>
              <a:rPr lang="en-US" b="1" dirty="0" smtClean="0">
                <a:latin typeface="Times New Roman" pitchFamily="18" charset="0"/>
                <a:cs typeface="Times New Roman" pitchFamily="18" charset="0"/>
              </a:rPr>
              <a:t>Introduction to biochemistry.</a:t>
            </a:r>
            <a:br>
              <a:rPr lang="en-US" b="1" dirty="0" smtClean="0">
                <a:latin typeface="Times New Roman" pitchFamily="18" charset="0"/>
                <a:cs typeface="Times New Roman" pitchFamily="18" charset="0"/>
              </a:rPr>
            </a:br>
            <a:r>
              <a:rPr lang="en-US" b="1" dirty="0" smtClean="0">
                <a:latin typeface="Times New Roman" pitchFamily="18" charset="0"/>
                <a:cs typeface="Times New Roman" pitchFamily="18" charset="0"/>
              </a:rPr>
              <a:t>Structure and function of proteins</a:t>
            </a:r>
            <a:endParaRPr lang="ru-RU" b="1"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1259632" y="5661248"/>
            <a:ext cx="7632848" cy="576064"/>
          </a:xfrm>
        </p:spPr>
        <p:txBody>
          <a:bodyPr>
            <a:normAutofit fontScale="25000" lnSpcReduction="20000"/>
          </a:bodyPr>
          <a:lstStyle/>
          <a:p>
            <a:endParaRPr lang="en-US" dirty="0" smtClean="0"/>
          </a:p>
          <a:p>
            <a:endParaRPr lang="en-US" dirty="0"/>
          </a:p>
          <a:p>
            <a:r>
              <a:rPr lang="en-US" sz="8000" b="1" dirty="0" smtClean="0">
                <a:solidFill>
                  <a:schemeClr val="tx1"/>
                </a:solidFill>
              </a:rPr>
              <a:t>Lecturer: </a:t>
            </a:r>
            <a:r>
              <a:rPr lang="en-US" sz="8000" b="1" dirty="0">
                <a:solidFill>
                  <a:schemeClr val="tx1"/>
                </a:solidFill>
              </a:rPr>
              <a:t>docent </a:t>
            </a:r>
            <a:r>
              <a:rPr lang="en-US" sz="8000" b="1" dirty="0" err="1" smtClean="0">
                <a:solidFill>
                  <a:schemeClr val="tx1"/>
                </a:solidFill>
              </a:rPr>
              <a:t>Girina</a:t>
            </a:r>
            <a:r>
              <a:rPr lang="en-US" sz="8000" b="1" dirty="0" smtClean="0">
                <a:solidFill>
                  <a:schemeClr val="tx1"/>
                </a:solidFill>
              </a:rPr>
              <a:t> Lyudmila </a:t>
            </a:r>
            <a:r>
              <a:rPr lang="en-US" sz="8000" b="1" dirty="0" err="1" smtClean="0">
                <a:solidFill>
                  <a:schemeClr val="tx1"/>
                </a:solidFill>
              </a:rPr>
              <a:t>Vladimirovna</a:t>
            </a:r>
            <a:endParaRPr lang="ru-RU" sz="8000" b="1" dirty="0">
              <a:solidFill>
                <a:schemeClr val="tx1"/>
              </a:solidFill>
            </a:endParaRPr>
          </a:p>
        </p:txBody>
      </p:sp>
    </p:spTree>
    <p:extLst>
      <p:ext uri="{BB962C8B-B14F-4D97-AF65-F5344CB8AC3E}">
        <p14:creationId xmlns:p14="http://schemas.microsoft.com/office/powerpoint/2010/main" val="25185851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b="1" dirty="0" smtClean="0"/>
              <a:t/>
            </a:r>
            <a:br>
              <a:rPr lang="en-US" b="1" dirty="0" smtClean="0"/>
            </a:br>
            <a:r>
              <a:rPr lang="en-US" b="1" dirty="0" smtClean="0"/>
              <a:t>Quaternary </a:t>
            </a:r>
            <a:r>
              <a:rPr lang="en-US" b="1" dirty="0"/>
              <a:t>structure</a:t>
            </a:r>
            <a:r>
              <a:rPr lang="ru-RU" b="1" dirty="0"/>
              <a:t/>
            </a:r>
            <a:br>
              <a:rPr lang="ru-RU" b="1" dirty="0"/>
            </a:br>
            <a:endParaRPr lang="ru-RU" dirty="0"/>
          </a:p>
        </p:txBody>
      </p:sp>
      <p:sp>
        <p:nvSpPr>
          <p:cNvPr id="3" name="Объект 2"/>
          <p:cNvSpPr>
            <a:spLocks noGrp="1"/>
          </p:cNvSpPr>
          <p:nvPr>
            <p:ph idx="1"/>
          </p:nvPr>
        </p:nvSpPr>
        <p:spPr>
          <a:xfrm>
            <a:off x="107504" y="980728"/>
            <a:ext cx="8928992" cy="5760640"/>
          </a:xfrm>
        </p:spPr>
        <p:txBody>
          <a:bodyPr>
            <a:normAutofit fontScale="92500" lnSpcReduction="20000"/>
          </a:bodyPr>
          <a:lstStyle/>
          <a:p>
            <a:pPr marL="0" indent="0" algn="just">
              <a:buNone/>
            </a:pPr>
            <a:r>
              <a:rPr lang="en-US" b="1" dirty="0" err="1">
                <a:latin typeface="Times New Roman" pitchFamily="18" charset="0"/>
                <a:cs typeface="Times New Roman" pitchFamily="18" charset="0"/>
              </a:rPr>
              <a:t>Protomer</a:t>
            </a:r>
            <a:r>
              <a:rPr lang="en-US" dirty="0">
                <a:latin typeface="Times New Roman" pitchFamily="18" charset="0"/>
                <a:cs typeface="Times New Roman" pitchFamily="18" charset="0"/>
              </a:rPr>
              <a:t> is a separate polypeptide chain in the tertiary structure, which does not perform the function of a protein. </a:t>
            </a:r>
            <a:endParaRPr lang="ru-RU" b="1" dirty="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Subunit</a:t>
            </a:r>
            <a:r>
              <a:rPr lang="en-US" dirty="0">
                <a:latin typeface="Times New Roman" pitchFamily="18" charset="0"/>
                <a:cs typeface="Times New Roman" pitchFamily="18" charset="0"/>
              </a:rPr>
              <a:t> is a </a:t>
            </a:r>
            <a:r>
              <a:rPr lang="en-US" dirty="0" err="1">
                <a:latin typeface="Times New Roman" pitchFamily="18" charset="0"/>
                <a:cs typeface="Times New Roman" pitchFamily="18" charset="0"/>
              </a:rPr>
              <a:t>protomer</a:t>
            </a:r>
            <a:r>
              <a:rPr lang="en-US" dirty="0">
                <a:latin typeface="Times New Roman" pitchFamily="18" charset="0"/>
                <a:cs typeface="Times New Roman" pitchFamily="18" charset="0"/>
              </a:rPr>
              <a:t> or compounds of several </a:t>
            </a:r>
            <a:r>
              <a:rPr lang="en-US" dirty="0" err="1">
                <a:latin typeface="Times New Roman" pitchFamily="18" charset="0"/>
                <a:cs typeface="Times New Roman" pitchFamily="18" charset="0"/>
              </a:rPr>
              <a:t>protomers</a:t>
            </a:r>
            <a:r>
              <a:rPr lang="en-US" dirty="0">
                <a:latin typeface="Times New Roman" pitchFamily="18" charset="0"/>
                <a:cs typeface="Times New Roman" pitchFamily="18" charset="0"/>
              </a:rPr>
              <a:t> able to perform some of the functions of the protein. </a:t>
            </a:r>
            <a:endParaRPr lang="ru-RU" b="1" dirty="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The oligomer (</a:t>
            </a:r>
            <a:r>
              <a:rPr lang="en-US" b="1" dirty="0" err="1">
                <a:latin typeface="Times New Roman" pitchFamily="18" charset="0"/>
                <a:cs typeface="Times New Roman" pitchFamily="18" charset="0"/>
              </a:rPr>
              <a:t>multimer</a:t>
            </a:r>
            <a:r>
              <a:rPr lang="en-US" b="1" dirty="0">
                <a:latin typeface="Times New Roman" pitchFamily="18" charset="0"/>
                <a:cs typeface="Times New Roman" pitchFamily="18" charset="0"/>
              </a:rPr>
              <a:t>) </a:t>
            </a:r>
            <a:r>
              <a:rPr lang="en-US" dirty="0">
                <a:latin typeface="Times New Roman" pitchFamily="18" charset="0"/>
                <a:cs typeface="Times New Roman" pitchFamily="18" charset="0"/>
              </a:rPr>
              <a:t>is a combination of </a:t>
            </a:r>
            <a:r>
              <a:rPr lang="en-US" dirty="0" err="1">
                <a:latin typeface="Times New Roman" pitchFamily="18" charset="0"/>
                <a:cs typeface="Times New Roman" pitchFamily="18" charset="0"/>
              </a:rPr>
              <a:t>protomers</a:t>
            </a:r>
            <a:r>
              <a:rPr lang="en-US" dirty="0">
                <a:latin typeface="Times New Roman" pitchFamily="18" charset="0"/>
                <a:cs typeface="Times New Roman" pitchFamily="18" charset="0"/>
              </a:rPr>
              <a:t> or subunits in the quaternary structure of the protein carrying the full functional activity of the protein. </a:t>
            </a:r>
            <a:endParaRPr lang="en-US" dirty="0" smtClean="0">
              <a:latin typeface="Times New Roman" pitchFamily="18" charset="0"/>
              <a:cs typeface="Times New Roman" pitchFamily="18" charset="0"/>
            </a:endParaRPr>
          </a:p>
          <a:p>
            <a:pPr marL="0" indent="0" algn="just">
              <a:buNone/>
            </a:pPr>
            <a:endParaRPr lang="en-US" dirty="0" smtClean="0">
              <a:latin typeface="Times New Roman" pitchFamily="18" charset="0"/>
              <a:cs typeface="Times New Roman" pitchFamily="18" charset="0"/>
            </a:endParaRPr>
          </a:p>
          <a:p>
            <a:pPr marL="0" indent="0" algn="just">
              <a:buNone/>
            </a:pPr>
            <a:r>
              <a:rPr lang="en-US" dirty="0" smtClean="0">
                <a:latin typeface="Times New Roman" pitchFamily="18" charset="0"/>
                <a:cs typeface="Times New Roman" pitchFamily="18" charset="0"/>
              </a:rPr>
              <a:t>Quaternary </a:t>
            </a:r>
            <a:r>
              <a:rPr lang="en-US" dirty="0">
                <a:latin typeface="Times New Roman" pitchFamily="18" charset="0"/>
                <a:cs typeface="Times New Roman" pitchFamily="18" charset="0"/>
              </a:rPr>
              <a:t>structure is stabilized by non-covalent bonds between </a:t>
            </a:r>
            <a:r>
              <a:rPr lang="en-US" dirty="0" err="1">
                <a:latin typeface="Times New Roman" pitchFamily="18" charset="0"/>
                <a:cs typeface="Times New Roman" pitchFamily="18" charset="0"/>
              </a:rPr>
              <a:t>protomers</a:t>
            </a:r>
            <a:r>
              <a:rPr lang="en-US" dirty="0">
                <a:latin typeface="Times New Roman" pitchFamily="18" charset="0"/>
                <a:cs typeface="Times New Roman" pitchFamily="18" charset="0"/>
              </a:rPr>
              <a:t> (hydrogen, electrostatic, hydrophobic interactions).</a:t>
            </a:r>
            <a:endParaRPr lang="ru-RU" b="1"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30193140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en-US" b="1" dirty="0">
                <a:latin typeface="Times New Roman" pitchFamily="18" charset="0"/>
                <a:cs typeface="Times New Roman" pitchFamily="18" charset="0"/>
              </a:rPr>
              <a:t>Physical and chemical properties of </a:t>
            </a:r>
            <a:r>
              <a:rPr lang="en-US" b="1" dirty="0" smtClean="0">
                <a:latin typeface="Times New Roman" pitchFamily="18" charset="0"/>
                <a:cs typeface="Times New Roman" pitchFamily="18" charset="0"/>
              </a:rPr>
              <a:t>proteins</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p:txBody>
          <a:bodyPr/>
          <a:lstStyle/>
          <a:p>
            <a:pPr marL="514350" indent="-514350">
              <a:buFont typeface="+mj-lt"/>
              <a:buAutoNum type="arabicPeriod"/>
            </a:pPr>
            <a:r>
              <a:rPr lang="en-US" b="1" dirty="0"/>
              <a:t>The </a:t>
            </a:r>
            <a:r>
              <a:rPr lang="en-US" b="1" dirty="0" smtClean="0"/>
              <a:t>amphoteric </a:t>
            </a:r>
            <a:r>
              <a:rPr lang="en-US" b="1" dirty="0"/>
              <a:t>nature of proteins</a:t>
            </a:r>
            <a:endParaRPr lang="ru-RU" b="1" dirty="0"/>
          </a:p>
          <a:p>
            <a:pPr marL="514350" indent="-514350">
              <a:buFont typeface="+mj-lt"/>
              <a:buAutoNum type="arabicPeriod"/>
            </a:pPr>
            <a:r>
              <a:rPr lang="en-US" b="1" dirty="0"/>
              <a:t>The solubility</a:t>
            </a:r>
            <a:endParaRPr lang="ru-RU" b="1" dirty="0"/>
          </a:p>
          <a:p>
            <a:pPr marL="514350" indent="-514350">
              <a:buFont typeface="+mj-lt"/>
              <a:buAutoNum type="arabicPeriod"/>
            </a:pPr>
            <a:r>
              <a:rPr lang="en-US" b="1" dirty="0"/>
              <a:t>The ability of precipitation</a:t>
            </a:r>
            <a:endParaRPr lang="ru-RU" b="1" dirty="0"/>
          </a:p>
          <a:p>
            <a:endParaRPr lang="ru-RU" dirty="0"/>
          </a:p>
        </p:txBody>
      </p:sp>
    </p:spTree>
    <p:extLst>
      <p:ext uri="{BB962C8B-B14F-4D97-AF65-F5344CB8AC3E}">
        <p14:creationId xmlns:p14="http://schemas.microsoft.com/office/powerpoint/2010/main" val="303850523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576064"/>
          </a:xfrm>
        </p:spPr>
        <p:txBody>
          <a:bodyPr>
            <a:normAutofit fontScale="90000"/>
          </a:bodyPr>
          <a:lstStyle/>
          <a:p>
            <a:r>
              <a:rPr lang="en-US" b="1" dirty="0" smtClean="0"/>
              <a:t/>
            </a:r>
            <a:br>
              <a:rPr lang="en-US" b="1" dirty="0" smtClean="0"/>
            </a:br>
            <a:r>
              <a:rPr lang="en-US" b="1" dirty="0" smtClean="0"/>
              <a:t>The </a:t>
            </a:r>
            <a:r>
              <a:rPr lang="en-US" b="1" dirty="0"/>
              <a:t>amphoteric nature of proteins</a:t>
            </a:r>
            <a:r>
              <a:rPr lang="en-US" dirty="0"/>
              <a:t/>
            </a:r>
            <a:br>
              <a:rPr lang="en-US" dirty="0"/>
            </a:br>
            <a:endParaRPr lang="ru-RU" dirty="0"/>
          </a:p>
        </p:txBody>
      </p:sp>
      <p:sp>
        <p:nvSpPr>
          <p:cNvPr id="3" name="Объект 2"/>
          <p:cNvSpPr>
            <a:spLocks noGrp="1"/>
          </p:cNvSpPr>
          <p:nvPr>
            <p:ph idx="1"/>
          </p:nvPr>
        </p:nvSpPr>
        <p:spPr>
          <a:xfrm>
            <a:off x="107504" y="836712"/>
            <a:ext cx="8928992" cy="5904656"/>
          </a:xfrm>
        </p:spPr>
        <p:txBody>
          <a:bodyPr>
            <a:normAutofit fontScale="92500" lnSpcReduction="20000"/>
          </a:bodyPr>
          <a:lstStyle/>
          <a:p>
            <a:pPr algn="just"/>
            <a:r>
              <a:rPr lang="en-US" dirty="0">
                <a:latin typeface="Times New Roman" pitchFamily="18" charset="0"/>
                <a:cs typeface="Times New Roman" pitchFamily="18" charset="0"/>
              </a:rPr>
              <a:t>Proteins are composed of radicals of lysine, arginine, histidine, glutamic and aspartic acids, containing functional groups, capable of ionization</a:t>
            </a:r>
            <a:r>
              <a:rPr lang="en-US" dirty="0" smtClean="0">
                <a:latin typeface="Times New Roman" pitchFamily="18" charset="0"/>
                <a:cs typeface="Times New Roman" pitchFamily="18" charset="0"/>
              </a:rPr>
              <a:t>.</a:t>
            </a:r>
            <a:endParaRPr lang="ru-RU" b="1" dirty="0">
              <a:latin typeface="Times New Roman" pitchFamily="18" charset="0"/>
              <a:cs typeface="Times New Roman" pitchFamily="18" charset="0"/>
            </a:endParaRPr>
          </a:p>
          <a:p>
            <a:pPr algn="just"/>
            <a:r>
              <a:rPr lang="en-US" b="1" dirty="0">
                <a:solidFill>
                  <a:srgbClr val="FF0000"/>
                </a:solidFill>
                <a:latin typeface="Times New Roman" pitchFamily="18" charset="0"/>
                <a:cs typeface="Times New Roman" pitchFamily="18" charset="0"/>
              </a:rPr>
              <a:t>Such groups are called ionogenic groups.</a:t>
            </a:r>
            <a:endParaRPr lang="ru-RU" b="1" dirty="0">
              <a:solidFill>
                <a:srgbClr val="FF0000"/>
              </a:solidFill>
              <a:latin typeface="Times New Roman" pitchFamily="18" charset="0"/>
              <a:cs typeface="Times New Roman" pitchFamily="18" charset="0"/>
            </a:endParaRPr>
          </a:p>
          <a:p>
            <a:pPr algn="just"/>
            <a:r>
              <a:rPr lang="en-US" dirty="0">
                <a:latin typeface="Times New Roman" pitchFamily="18" charset="0"/>
                <a:cs typeface="Times New Roman" pitchFamily="18" charset="0"/>
              </a:rPr>
              <a:t>Proteins have acidic and basic properties due to carboxyl and amino groups.</a:t>
            </a:r>
            <a:endParaRPr lang="ru-RU" b="1"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Total charge of a protein molecule depends on the ratio of ionized anionic radicals of glutamine and asparagine and cation radicals of arginine, lysine, and histidine.</a:t>
            </a:r>
            <a:endParaRPr lang="ru-RU"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Isoelectric point (pI) of proteins is value of pH, when total charge of protein is equal to naught</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Isoelectric point is determined by number of amino and carboxyl groups in a protein molecule.</a:t>
            </a:r>
            <a:endParaRPr lang="ru-RU" dirty="0">
              <a:latin typeface="Times New Roman" pitchFamily="18" charset="0"/>
              <a:cs typeface="Times New Roman" pitchFamily="18" charset="0"/>
            </a:endParaRPr>
          </a:p>
          <a:p>
            <a:endParaRPr lang="ru-RU" dirty="0"/>
          </a:p>
          <a:p>
            <a:pPr marL="0" indent="0">
              <a:buNone/>
            </a:pPr>
            <a:endParaRPr lang="ru-RU" dirty="0"/>
          </a:p>
        </p:txBody>
      </p:sp>
    </p:spTree>
    <p:extLst>
      <p:ext uri="{BB962C8B-B14F-4D97-AF65-F5344CB8AC3E}">
        <p14:creationId xmlns:p14="http://schemas.microsoft.com/office/powerpoint/2010/main" val="41589475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07504" y="116632"/>
            <a:ext cx="9036496" cy="6624736"/>
          </a:xfrm>
        </p:spPr>
        <p:txBody>
          <a:bodyPr>
            <a:normAutofit fontScale="92500" lnSpcReduction="20000"/>
          </a:bodyPr>
          <a:lstStyle/>
          <a:p>
            <a:pPr algn="just"/>
            <a:r>
              <a:rPr lang="en-US" dirty="0">
                <a:latin typeface="Times New Roman" pitchFamily="18" charset="0"/>
                <a:cs typeface="Times New Roman" pitchFamily="18" charset="0"/>
              </a:rPr>
              <a:t>If amount of </a:t>
            </a:r>
            <a:r>
              <a:rPr lang="en-US" dirty="0" smtClean="0">
                <a:latin typeface="Times New Roman" pitchFamily="18" charset="0"/>
                <a:cs typeface="Times New Roman" pitchFamily="18" charset="0"/>
              </a:rPr>
              <a:t>amino and carboxyl groups </a:t>
            </a:r>
            <a:r>
              <a:rPr lang="en-US" dirty="0">
                <a:latin typeface="Times New Roman" pitchFamily="18" charset="0"/>
                <a:cs typeface="Times New Roman" pitchFamily="18" charset="0"/>
              </a:rPr>
              <a:t>is equal, pI lies in weakly acidic environment, ionization of carboxyl groups is slightly higher, than amino groups.</a:t>
            </a:r>
            <a:endParaRPr lang="ru-RU"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If amount of NH</a:t>
            </a:r>
            <a:r>
              <a:rPr lang="ru-RU" baseline="-25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&gt;СООН</a:t>
            </a:r>
            <a:r>
              <a:rPr lang="en-US" dirty="0" smtClean="0">
                <a:latin typeface="Times New Roman" pitchFamily="18" charset="0"/>
                <a:cs typeface="Times New Roman" pitchFamily="18" charset="0"/>
              </a:rPr>
              <a:t> groups</a:t>
            </a:r>
            <a:r>
              <a:rPr lang="en-US" dirty="0">
                <a:latin typeface="Times New Roman" pitchFamily="18" charset="0"/>
                <a:cs typeface="Times New Roman" pitchFamily="18" charset="0"/>
              </a:rPr>
              <a:t>, then pI lies in alkaline environment. </a:t>
            </a:r>
            <a:endParaRPr lang="ru-RU"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If amount of NH</a:t>
            </a:r>
            <a:r>
              <a:rPr lang="ru-RU" baseline="-25000" dirty="0" smtClean="0">
                <a:latin typeface="Times New Roman" pitchFamily="18" charset="0"/>
                <a:cs typeface="Times New Roman" pitchFamily="18" charset="0"/>
              </a:rPr>
              <a:t>2</a:t>
            </a:r>
            <a:r>
              <a:rPr lang="ru-RU" dirty="0" smtClean="0">
                <a:latin typeface="Times New Roman" pitchFamily="18" charset="0"/>
                <a:cs typeface="Times New Roman" pitchFamily="18" charset="0"/>
              </a:rPr>
              <a:t>&lt;СООН</a:t>
            </a:r>
            <a:r>
              <a:rPr lang="en-US" dirty="0" smtClean="0">
                <a:latin typeface="Times New Roman" pitchFamily="18" charset="0"/>
                <a:cs typeface="Times New Roman" pitchFamily="18" charset="0"/>
              </a:rPr>
              <a:t> groups</a:t>
            </a:r>
            <a:r>
              <a:rPr lang="en-US" dirty="0">
                <a:latin typeface="Times New Roman" pitchFamily="18" charset="0"/>
                <a:cs typeface="Times New Roman" pitchFamily="18" charset="0"/>
              </a:rPr>
              <a:t>, then pI is acidic environment</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In case pH </a:t>
            </a:r>
            <a:r>
              <a:rPr lang="en-US" dirty="0" smtClean="0">
                <a:latin typeface="Times New Roman" pitchFamily="18" charset="0"/>
                <a:cs typeface="Times New Roman" pitchFamily="18" charset="0"/>
              </a:rPr>
              <a:t>&gt;pI </a:t>
            </a:r>
            <a:r>
              <a:rPr lang="en-US" dirty="0">
                <a:latin typeface="Times New Roman" pitchFamily="18" charset="0"/>
                <a:cs typeface="Times New Roman" pitchFamily="18" charset="0"/>
              </a:rPr>
              <a:t>the protein charge is always negative, because carboxyl groups are transferred in the form of carboxyl anion, and amino groups are transferred in the neutral form</a:t>
            </a:r>
            <a:r>
              <a:rPr lang="en-US" dirty="0" smtClean="0">
                <a:latin typeface="Times New Roman" pitchFamily="18" charset="0"/>
                <a:cs typeface="Times New Roman" pitchFamily="18" charset="0"/>
              </a:rPr>
              <a:t>.</a:t>
            </a:r>
          </a:p>
          <a:p>
            <a:pPr algn="just"/>
            <a:r>
              <a:rPr lang="en-US" dirty="0">
                <a:latin typeface="Times New Roman" pitchFamily="18" charset="0"/>
                <a:cs typeface="Times New Roman" pitchFamily="18" charset="0"/>
              </a:rPr>
              <a:t>When pH </a:t>
            </a:r>
            <a:r>
              <a:rPr lang="en-US" dirty="0" smtClean="0">
                <a:latin typeface="Times New Roman" pitchFamily="18" charset="0"/>
                <a:cs typeface="Times New Roman" pitchFamily="18" charset="0"/>
              </a:rPr>
              <a:t>&lt; pI </a:t>
            </a:r>
            <a:r>
              <a:rPr lang="en-US" dirty="0">
                <a:latin typeface="Times New Roman" pitchFamily="18" charset="0"/>
                <a:cs typeface="Times New Roman" pitchFamily="18" charset="0"/>
              </a:rPr>
              <a:t>the protein charge is positive, because when value of pH decreases, more amino groups proceeds in the form of cation (of positive charge amino group) and the dissociation of carboxyl groups is suppressed.</a:t>
            </a:r>
            <a:endParaRPr lang="en-US" dirty="0" smtClean="0">
              <a:latin typeface="Times New Roman" pitchFamily="18" charset="0"/>
              <a:cs typeface="Times New Roman" pitchFamily="18" charset="0"/>
            </a:endParaRPr>
          </a:p>
          <a:p>
            <a:endParaRPr lang="ru-RU" dirty="0"/>
          </a:p>
          <a:p>
            <a:endParaRPr lang="ru-RU" dirty="0"/>
          </a:p>
        </p:txBody>
      </p:sp>
    </p:spTree>
    <p:extLst>
      <p:ext uri="{BB962C8B-B14F-4D97-AF65-F5344CB8AC3E}">
        <p14:creationId xmlns:p14="http://schemas.microsoft.com/office/powerpoint/2010/main" val="10296293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490066"/>
          </a:xfrm>
        </p:spPr>
        <p:txBody>
          <a:bodyPr>
            <a:normAutofit fontScale="90000"/>
          </a:bodyPr>
          <a:lstStyle/>
          <a:p>
            <a:r>
              <a:rPr lang="en-US" sz="3600" b="1" dirty="0">
                <a:latin typeface="Times New Roman" pitchFamily="18" charset="0"/>
                <a:cs typeface="Times New Roman" pitchFamily="18" charset="0"/>
              </a:rPr>
              <a:t>The solubility</a:t>
            </a:r>
            <a:endParaRPr lang="ru-RU" sz="3600" dirty="0">
              <a:latin typeface="Times New Roman" pitchFamily="18" charset="0"/>
              <a:cs typeface="Times New Roman" pitchFamily="18" charset="0"/>
            </a:endParaRPr>
          </a:p>
        </p:txBody>
      </p:sp>
      <p:sp>
        <p:nvSpPr>
          <p:cNvPr id="3" name="Объект 2"/>
          <p:cNvSpPr>
            <a:spLocks noGrp="1"/>
          </p:cNvSpPr>
          <p:nvPr>
            <p:ph idx="1"/>
          </p:nvPr>
        </p:nvSpPr>
        <p:spPr>
          <a:xfrm>
            <a:off x="251520" y="764704"/>
            <a:ext cx="8784976" cy="5976664"/>
          </a:xfrm>
        </p:spPr>
        <p:txBody>
          <a:bodyPr>
            <a:normAutofit fontScale="92500" lnSpcReduction="10000"/>
          </a:bodyPr>
          <a:lstStyle/>
          <a:p>
            <a:pPr algn="just"/>
            <a:r>
              <a:rPr lang="en-US" dirty="0">
                <a:latin typeface="Times New Roman" pitchFamily="18" charset="0"/>
                <a:cs typeface="Times New Roman" pitchFamily="18" charset="0"/>
              </a:rPr>
              <a:t>Proteins form colloidal solutions.</a:t>
            </a:r>
            <a:endParaRPr lang="ru-RU"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Proteins, with total positive or negative charge, are more soluble, than proteins, which are in the isoelectric point</a:t>
            </a:r>
            <a:r>
              <a:rPr lang="en-US" dirty="0" smtClean="0">
                <a:latin typeface="Times New Roman" pitchFamily="18" charset="0"/>
                <a:cs typeface="Times New Roman" pitchFamily="18" charset="0"/>
              </a:rPr>
              <a:t>.</a:t>
            </a:r>
            <a:endParaRPr lang="ru-RU" dirty="0">
              <a:latin typeface="Times New Roman" pitchFamily="18" charset="0"/>
              <a:cs typeface="Times New Roman" pitchFamily="18" charset="0"/>
            </a:endParaRPr>
          </a:p>
          <a:p>
            <a:pPr algn="just"/>
            <a:r>
              <a:rPr lang="en-US" dirty="0">
                <a:latin typeface="Times New Roman" pitchFamily="18" charset="0"/>
                <a:cs typeface="Times New Roman" pitchFamily="18" charset="0"/>
              </a:rPr>
              <a:t>Total charge increases the number of dipoles of water, capable of contacting with a protein molecule and prevents the contact likely charged molecules, as a result the solubility of proteins </a:t>
            </a:r>
            <a:r>
              <a:rPr lang="en-US" dirty="0" smtClean="0">
                <a:latin typeface="Times New Roman" pitchFamily="18" charset="0"/>
                <a:cs typeface="Times New Roman" pitchFamily="18" charset="0"/>
              </a:rPr>
              <a:t>increases.</a:t>
            </a:r>
          </a:p>
          <a:p>
            <a:pPr marL="0" indent="0" algn="just">
              <a:buNone/>
            </a:pPr>
            <a:r>
              <a:rPr lang="en-US" b="1" dirty="0">
                <a:latin typeface="Times New Roman" pitchFamily="18" charset="0"/>
                <a:cs typeface="Times New Roman" pitchFamily="18" charset="0"/>
              </a:rPr>
              <a:t>Thus, there are two factors of proteins stability in the solution</a:t>
            </a:r>
            <a:r>
              <a:rPr lang="en-US" b="1" dirty="0" smtClean="0">
                <a:latin typeface="Times New Roman" pitchFamily="18" charset="0"/>
                <a:cs typeface="Times New Roman" pitchFamily="18" charset="0"/>
              </a:rPr>
              <a:t>:</a:t>
            </a:r>
          </a:p>
          <a:p>
            <a:pPr marL="514350" indent="-514350" algn="just">
              <a:buFont typeface="+mj-lt"/>
              <a:buAutoNum type="arabicPeriod"/>
            </a:pPr>
            <a:r>
              <a:rPr lang="en-US" b="1" i="1" dirty="0" smtClean="0">
                <a:latin typeface="Times New Roman" pitchFamily="18" charset="0"/>
                <a:cs typeface="Times New Roman" pitchFamily="18" charset="0"/>
              </a:rPr>
              <a:t>The </a:t>
            </a:r>
            <a:r>
              <a:rPr lang="en-US" b="1" i="1" dirty="0">
                <a:latin typeface="Times New Roman" pitchFamily="18" charset="0"/>
                <a:cs typeface="Times New Roman" pitchFamily="18" charset="0"/>
              </a:rPr>
              <a:t>existence of a hydrated </a:t>
            </a:r>
            <a:r>
              <a:rPr lang="en-US" b="1" i="1" dirty="0" smtClean="0">
                <a:latin typeface="Times New Roman" pitchFamily="18" charset="0"/>
                <a:cs typeface="Times New Roman" pitchFamily="18" charset="0"/>
              </a:rPr>
              <a:t>shell.</a:t>
            </a:r>
            <a:endParaRPr lang="en-US" b="1" i="1" dirty="0">
              <a:latin typeface="Times New Roman" pitchFamily="18" charset="0"/>
              <a:cs typeface="Times New Roman" pitchFamily="18" charset="0"/>
            </a:endParaRPr>
          </a:p>
          <a:p>
            <a:pPr marL="514350" indent="-514350" algn="just">
              <a:buFont typeface="+mj-lt"/>
              <a:buAutoNum type="arabicPeriod"/>
            </a:pPr>
            <a:r>
              <a:rPr lang="en-US" b="1" i="1" dirty="0" smtClean="0">
                <a:latin typeface="Times New Roman" pitchFamily="18" charset="0"/>
                <a:cs typeface="Times New Roman" pitchFamily="18" charset="0"/>
              </a:rPr>
              <a:t>The </a:t>
            </a:r>
            <a:r>
              <a:rPr lang="en-US" b="1" i="1" dirty="0">
                <a:latin typeface="Times New Roman" pitchFamily="18" charset="0"/>
                <a:cs typeface="Times New Roman" pitchFamily="18" charset="0"/>
              </a:rPr>
              <a:t>secondary. The existence of charge.</a:t>
            </a:r>
            <a:endParaRPr lang="ru-RU" b="1" i="1" dirty="0">
              <a:latin typeface="Times New Roman" pitchFamily="18" charset="0"/>
              <a:cs typeface="Times New Roman" pitchFamily="18" charset="0"/>
            </a:endParaRPr>
          </a:p>
          <a:p>
            <a:endParaRPr lang="ru-RU" dirty="0"/>
          </a:p>
          <a:p>
            <a:endParaRPr lang="ru-RU" dirty="0"/>
          </a:p>
          <a:p>
            <a:pPr marL="0" indent="0">
              <a:buNone/>
            </a:pPr>
            <a:endParaRPr lang="ru-RU" dirty="0"/>
          </a:p>
        </p:txBody>
      </p:sp>
    </p:spTree>
    <p:extLst>
      <p:ext uri="{BB962C8B-B14F-4D97-AF65-F5344CB8AC3E}">
        <p14:creationId xmlns:p14="http://schemas.microsoft.com/office/powerpoint/2010/main" val="83707536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r>
              <a:rPr lang="en-US" b="1" dirty="0" smtClean="0"/>
              <a:t/>
            </a:r>
            <a:br>
              <a:rPr lang="en-US" b="1" dirty="0" smtClean="0"/>
            </a:br>
            <a:r>
              <a:rPr lang="en-US" b="1" dirty="0" smtClean="0"/>
              <a:t>The </a:t>
            </a:r>
            <a:r>
              <a:rPr lang="en-US" b="1" dirty="0"/>
              <a:t>ability of precipitation.</a:t>
            </a:r>
            <a:r>
              <a:rPr lang="ru-RU" dirty="0"/>
              <a:t/>
            </a:r>
            <a:br>
              <a:rPr lang="ru-RU" dirty="0"/>
            </a:br>
            <a:endParaRPr lang="ru-RU" dirty="0"/>
          </a:p>
        </p:txBody>
      </p:sp>
      <p:sp>
        <p:nvSpPr>
          <p:cNvPr id="3" name="Объект 2"/>
          <p:cNvSpPr>
            <a:spLocks noGrp="1"/>
          </p:cNvSpPr>
          <p:nvPr>
            <p:ph idx="1"/>
          </p:nvPr>
        </p:nvSpPr>
        <p:spPr>
          <a:xfrm>
            <a:off x="251520" y="764704"/>
            <a:ext cx="8784976" cy="5976664"/>
          </a:xfrm>
        </p:spPr>
        <p:txBody>
          <a:bodyPr>
            <a:normAutofit fontScale="92500" lnSpcReduction="20000"/>
          </a:bodyPr>
          <a:lstStyle/>
          <a:p>
            <a:pPr marL="0" indent="0">
              <a:buNone/>
            </a:pPr>
            <a:r>
              <a:rPr lang="en-US" dirty="0"/>
              <a:t>The protein precipitation can be reversible – </a:t>
            </a:r>
            <a:r>
              <a:rPr lang="en-US" dirty="0">
                <a:solidFill>
                  <a:srgbClr val="FF0000"/>
                </a:solidFill>
              </a:rPr>
              <a:t>salting-out</a:t>
            </a:r>
            <a:r>
              <a:rPr lang="en-US" dirty="0"/>
              <a:t> and </a:t>
            </a:r>
            <a:r>
              <a:rPr lang="en-US" dirty="0" smtClean="0"/>
              <a:t>irreversible </a:t>
            </a:r>
            <a:r>
              <a:rPr lang="en-US" dirty="0"/>
              <a:t>– </a:t>
            </a:r>
            <a:r>
              <a:rPr lang="en-US" dirty="0">
                <a:solidFill>
                  <a:srgbClr val="FF0000"/>
                </a:solidFill>
              </a:rPr>
              <a:t>denaturation</a:t>
            </a:r>
            <a:r>
              <a:rPr lang="en-US" dirty="0" smtClean="0"/>
              <a:t>.</a:t>
            </a:r>
          </a:p>
          <a:p>
            <a:r>
              <a:rPr lang="en-US" b="1" dirty="0"/>
              <a:t>Salting-out. </a:t>
            </a:r>
            <a:endParaRPr lang="ru-RU" dirty="0"/>
          </a:p>
          <a:p>
            <a:pPr marL="0" indent="0" algn="just">
              <a:buNone/>
            </a:pPr>
            <a:r>
              <a:rPr lang="en-US" i="1" dirty="0"/>
              <a:t>The process of precipitating protein from the solution by adding concentrated solution of neutral salts of alkaline or alkaline earth metals is called salting – out.</a:t>
            </a:r>
            <a:endParaRPr lang="ru-RU" i="1" dirty="0"/>
          </a:p>
          <a:p>
            <a:pPr marL="0" indent="0" algn="just">
              <a:buNone/>
            </a:pPr>
            <a:r>
              <a:rPr lang="en-US" dirty="0"/>
              <a:t>This process is explained by </a:t>
            </a:r>
            <a:r>
              <a:rPr lang="en-US" b="1" dirty="0"/>
              <a:t>dehydration</a:t>
            </a:r>
            <a:r>
              <a:rPr lang="en-US" dirty="0"/>
              <a:t> of protein molecules by salts that lead to molecular aggregation and precipitation</a:t>
            </a:r>
            <a:r>
              <a:rPr lang="en-US" dirty="0" smtClean="0"/>
              <a:t>.</a:t>
            </a:r>
          </a:p>
          <a:p>
            <a:r>
              <a:rPr lang="en-US" dirty="0"/>
              <a:t>Salts of alkaline metals, which are strong electrolytes, dissociate in water into ions and attract the dipoles of water including the surface of proteins</a:t>
            </a:r>
            <a:r>
              <a:rPr lang="en-US" dirty="0" smtClean="0"/>
              <a:t>.</a:t>
            </a:r>
            <a:endParaRPr lang="ru-RU" dirty="0"/>
          </a:p>
          <a:p>
            <a:r>
              <a:rPr lang="en-US" dirty="0"/>
              <a:t>Proteins lose one of the factors of sustainability – which is hydrated shell.</a:t>
            </a:r>
            <a:endParaRPr lang="ru-RU" dirty="0"/>
          </a:p>
          <a:p>
            <a:pPr marL="0" indent="0">
              <a:buNone/>
            </a:pPr>
            <a:endParaRPr lang="ru-RU" dirty="0"/>
          </a:p>
        </p:txBody>
      </p:sp>
    </p:spTree>
    <p:extLst>
      <p:ext uri="{BB962C8B-B14F-4D97-AF65-F5344CB8AC3E}">
        <p14:creationId xmlns:p14="http://schemas.microsoft.com/office/powerpoint/2010/main" val="85610773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4624"/>
            <a:ext cx="8229600" cy="576064"/>
          </a:xfrm>
        </p:spPr>
        <p:txBody>
          <a:bodyPr>
            <a:normAutofit fontScale="90000"/>
          </a:bodyPr>
          <a:lstStyle/>
          <a:p>
            <a:r>
              <a:rPr lang="en-US" b="1" dirty="0" smtClean="0"/>
              <a:t/>
            </a:r>
            <a:br>
              <a:rPr lang="en-US" b="1" dirty="0" smtClean="0"/>
            </a:br>
            <a:r>
              <a:rPr lang="en-US" b="1" dirty="0" smtClean="0"/>
              <a:t>The </a:t>
            </a:r>
            <a:r>
              <a:rPr lang="en-US" b="1" dirty="0"/>
              <a:t>denaturation </a:t>
            </a:r>
            <a:r>
              <a:rPr lang="ru-RU" dirty="0"/>
              <a:t/>
            </a:r>
            <a:br>
              <a:rPr lang="ru-RU" dirty="0"/>
            </a:br>
            <a:endParaRPr lang="ru-RU" dirty="0"/>
          </a:p>
        </p:txBody>
      </p:sp>
      <p:sp>
        <p:nvSpPr>
          <p:cNvPr id="3" name="Объект 2"/>
          <p:cNvSpPr>
            <a:spLocks noGrp="1"/>
          </p:cNvSpPr>
          <p:nvPr>
            <p:ph idx="1"/>
          </p:nvPr>
        </p:nvSpPr>
        <p:spPr>
          <a:xfrm>
            <a:off x="107504" y="692696"/>
            <a:ext cx="8928992" cy="6048672"/>
          </a:xfrm>
        </p:spPr>
        <p:txBody>
          <a:bodyPr>
            <a:normAutofit fontScale="77500" lnSpcReduction="20000"/>
          </a:bodyPr>
          <a:lstStyle/>
          <a:p>
            <a:pPr marL="0" indent="0" algn="just">
              <a:buNone/>
            </a:pPr>
            <a:r>
              <a:rPr lang="en-US" b="1" i="1" dirty="0">
                <a:latin typeface="Times New Roman" pitchFamily="18" charset="0"/>
                <a:cs typeface="Times New Roman" pitchFamily="18" charset="0"/>
              </a:rPr>
              <a:t>Denaturation is the destruction of the quaternary, tertiary and partially secondary structure of a protein with preservation of the primary structure that is with the loss of the native structure. </a:t>
            </a:r>
            <a:endParaRPr lang="ru-RU" b="1" i="1"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Denaturation is different from the protein hydrolysis because of hydrolysis the primary structure is destroyed to amino acids by breaking peptide bonds.</a:t>
            </a:r>
            <a:endParaRPr lang="ru-RU" dirty="0">
              <a:latin typeface="Times New Roman" pitchFamily="18" charset="0"/>
              <a:cs typeface="Times New Roman" pitchFamily="18" charset="0"/>
            </a:endParaRPr>
          </a:p>
          <a:p>
            <a:pPr marL="0" indent="0" algn="just">
              <a:buNone/>
            </a:pPr>
            <a:r>
              <a:rPr lang="en-US" b="1" dirty="0">
                <a:latin typeface="Times New Roman" pitchFamily="18" charset="0"/>
                <a:cs typeface="Times New Roman" pitchFamily="18" charset="0"/>
              </a:rPr>
              <a:t>Agents of </a:t>
            </a:r>
            <a:r>
              <a:rPr lang="en-US" b="1" dirty="0" smtClean="0">
                <a:latin typeface="Times New Roman" pitchFamily="18" charset="0"/>
                <a:cs typeface="Times New Roman" pitchFamily="18" charset="0"/>
              </a:rPr>
              <a:t>denaturation:</a:t>
            </a:r>
            <a:endParaRPr lang="ru-RU" dirty="0">
              <a:latin typeface="Times New Roman" pitchFamily="18" charset="0"/>
              <a:cs typeface="Times New Roman" pitchFamily="18" charset="0"/>
            </a:endParaRPr>
          </a:p>
          <a:p>
            <a:pPr marL="514350" indent="-514350" algn="just">
              <a:buFont typeface="+mj-lt"/>
              <a:buAutoNum type="arabicPeriod"/>
            </a:pPr>
            <a:r>
              <a:rPr lang="en-US" dirty="0" smtClean="0">
                <a:latin typeface="Times New Roman" pitchFamily="18" charset="0"/>
                <a:cs typeface="Times New Roman" pitchFamily="18" charset="0"/>
              </a:rPr>
              <a:t>Physical </a:t>
            </a:r>
            <a:r>
              <a:rPr lang="en-US" dirty="0">
                <a:latin typeface="Times New Roman" pitchFamily="18" charset="0"/>
                <a:cs typeface="Times New Roman" pitchFamily="18" charset="0"/>
              </a:rPr>
              <a:t>agents are heat, pressure, mechanical effect, ultrasonic and ionizing radiation.</a:t>
            </a:r>
            <a:endParaRPr lang="ru-RU" dirty="0">
              <a:latin typeface="Times New Roman" pitchFamily="18" charset="0"/>
              <a:cs typeface="Times New Roman" pitchFamily="18" charset="0"/>
            </a:endParaRPr>
          </a:p>
          <a:p>
            <a:pPr marL="514350" indent="-514350" algn="just">
              <a:buFont typeface="+mj-lt"/>
              <a:buAutoNum type="arabicPeriod"/>
            </a:pPr>
            <a:r>
              <a:rPr lang="en-US" dirty="0" smtClean="0">
                <a:latin typeface="Times New Roman" pitchFamily="18" charset="0"/>
                <a:cs typeface="Times New Roman" pitchFamily="18" charset="0"/>
              </a:rPr>
              <a:t>Chemical </a:t>
            </a:r>
            <a:r>
              <a:rPr lang="en-US" dirty="0">
                <a:latin typeface="Times New Roman" pitchFamily="18" charset="0"/>
                <a:cs typeface="Times New Roman" pitchFamily="18" charset="0"/>
              </a:rPr>
              <a:t>agents are strong acids or alkalis, organic solvents, detergents, reducing agents, concentrated salts, heavy metals</a:t>
            </a:r>
            <a:r>
              <a:rPr lang="en-US" dirty="0" smtClean="0">
                <a:latin typeface="Times New Roman" pitchFamily="18" charset="0"/>
                <a:cs typeface="Times New Roman" pitchFamily="18" charset="0"/>
              </a:rPr>
              <a:t>.</a:t>
            </a:r>
            <a:r>
              <a:rPr lang="en-US" dirty="0">
                <a:latin typeface="Times New Roman" pitchFamily="18" charset="0"/>
                <a:cs typeface="Times New Roman" pitchFamily="18" charset="0"/>
              </a:rPr>
              <a:t> </a:t>
            </a:r>
            <a:r>
              <a:rPr lang="en-US" dirty="0" smtClean="0">
                <a:latin typeface="Times New Roman" pitchFamily="18" charset="0"/>
                <a:cs typeface="Times New Roman" pitchFamily="18" charset="0"/>
              </a:rPr>
              <a:t>Heavy </a:t>
            </a:r>
            <a:r>
              <a:rPr lang="en-US" dirty="0">
                <a:latin typeface="Times New Roman" pitchFamily="18" charset="0"/>
                <a:cs typeface="Times New Roman" pitchFamily="18" charset="0"/>
              </a:rPr>
              <a:t>metals ions cause precipitation of proteins because they form insoluble chelate complexes with a protein molecule which causes its precipitation.</a:t>
            </a:r>
            <a:endParaRPr lang="ru-RU" dirty="0">
              <a:latin typeface="Times New Roman" pitchFamily="18" charset="0"/>
              <a:cs typeface="Times New Roman" pitchFamily="18" charset="0"/>
            </a:endParaRPr>
          </a:p>
          <a:p>
            <a:pPr marL="514350" indent="-514350" algn="just">
              <a:buFont typeface="+mj-lt"/>
              <a:buAutoNum type="arabicPeriod"/>
            </a:pPr>
            <a:r>
              <a:rPr lang="en-US" dirty="0" smtClean="0">
                <a:latin typeface="Times New Roman" pitchFamily="18" charset="0"/>
                <a:cs typeface="Times New Roman" pitchFamily="18" charset="0"/>
              </a:rPr>
              <a:t>Biological </a:t>
            </a:r>
            <a:r>
              <a:rPr lang="en-US" dirty="0">
                <a:latin typeface="Times New Roman" pitchFamily="18" charset="0"/>
                <a:cs typeface="Times New Roman" pitchFamily="18" charset="0"/>
              </a:rPr>
              <a:t>agents are snake venoms, insect venoms, poisons of some plants, toxins of microorganism.</a:t>
            </a:r>
            <a:endParaRPr lang="ru-RU"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310989325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b="1" dirty="0" smtClean="0"/>
              <a:t/>
            </a:r>
            <a:br>
              <a:rPr lang="en-US" b="1" dirty="0" smtClean="0"/>
            </a:br>
            <a:r>
              <a:rPr lang="en-US" b="1" dirty="0" smtClean="0"/>
              <a:t>Mechanism </a:t>
            </a:r>
            <a:r>
              <a:rPr lang="en-US" b="1" dirty="0"/>
              <a:t>of denaturation</a:t>
            </a:r>
            <a:r>
              <a:rPr lang="ru-RU" dirty="0"/>
              <a:t/>
            </a:r>
            <a:br>
              <a:rPr lang="ru-RU" dirty="0"/>
            </a:br>
            <a:endParaRPr lang="ru-RU" dirty="0"/>
          </a:p>
        </p:txBody>
      </p:sp>
      <p:sp>
        <p:nvSpPr>
          <p:cNvPr id="3" name="Объект 2"/>
          <p:cNvSpPr>
            <a:spLocks noGrp="1"/>
          </p:cNvSpPr>
          <p:nvPr>
            <p:ph idx="1"/>
          </p:nvPr>
        </p:nvSpPr>
        <p:spPr>
          <a:xfrm>
            <a:off x="107504" y="980728"/>
            <a:ext cx="8928992" cy="5760640"/>
          </a:xfrm>
        </p:spPr>
        <p:txBody>
          <a:bodyPr>
            <a:normAutofit/>
          </a:bodyPr>
          <a:lstStyle/>
          <a:p>
            <a:pPr marL="0" indent="0" algn="just">
              <a:buNone/>
            </a:pPr>
            <a:r>
              <a:rPr lang="en-US" sz="2200" dirty="0">
                <a:latin typeface="Times New Roman" pitchFamily="18" charset="0"/>
                <a:cs typeface="Times New Roman" pitchFamily="18" charset="0"/>
              </a:rPr>
              <a:t>During denaturation violation of the native conformation</a:t>
            </a:r>
            <a:r>
              <a:rPr lang="en-US" sz="2200" b="1" dirty="0">
                <a:latin typeface="Times New Roman" pitchFamily="18" charset="0"/>
                <a:cs typeface="Times New Roman" pitchFamily="18" charset="0"/>
              </a:rPr>
              <a:t> </a:t>
            </a:r>
            <a:r>
              <a:rPr lang="en-US" sz="2200" dirty="0">
                <a:latin typeface="Times New Roman" pitchFamily="18" charset="0"/>
                <a:cs typeface="Times New Roman" pitchFamily="18" charset="0"/>
              </a:rPr>
              <a:t>of proteins occurs due to rupture of weak bonds. This ionic, hydrogen, hydrophobic interactions.</a:t>
            </a:r>
            <a:endParaRPr lang="ru-RU" sz="2200" dirty="0">
              <a:latin typeface="Times New Roman" pitchFamily="18" charset="0"/>
              <a:cs typeface="Times New Roman" pitchFamily="18" charset="0"/>
            </a:endParaRPr>
          </a:p>
          <a:p>
            <a:pPr marL="0" indent="0" algn="just">
              <a:buNone/>
            </a:pPr>
            <a:r>
              <a:rPr lang="en-US" sz="2200" dirty="0">
                <a:latin typeface="Times New Roman" pitchFamily="18" charset="0"/>
                <a:cs typeface="Times New Roman" pitchFamily="18" charset="0"/>
              </a:rPr>
              <a:t>During denaturation hydrophobic radicals of amino acids which are in the native proteins in the depth of a molecule appear on the surface this creates the conditions for aggregation. </a:t>
            </a:r>
            <a:endParaRPr lang="ru-RU" sz="2200" dirty="0">
              <a:latin typeface="Times New Roman" pitchFamily="18" charset="0"/>
              <a:cs typeface="Times New Roman" pitchFamily="18" charset="0"/>
            </a:endParaRPr>
          </a:p>
          <a:p>
            <a:pPr marL="0" indent="0" algn="just">
              <a:buNone/>
            </a:pPr>
            <a:r>
              <a:rPr lang="en-US" sz="2200" dirty="0">
                <a:latin typeface="Times New Roman" pitchFamily="18" charset="0"/>
                <a:cs typeface="Times New Roman" pitchFamily="18" charset="0"/>
              </a:rPr>
              <a:t>Aggregates of protein molecules precipitate. </a:t>
            </a:r>
            <a:endParaRPr lang="ru-RU" sz="2200" dirty="0">
              <a:latin typeface="Times New Roman" pitchFamily="18" charset="0"/>
              <a:cs typeface="Times New Roman" pitchFamily="18" charset="0"/>
            </a:endParaRPr>
          </a:p>
          <a:p>
            <a:pPr marL="0" indent="0" algn="just">
              <a:buNone/>
            </a:pPr>
            <a:r>
              <a:rPr lang="en-US" sz="2200" dirty="0">
                <a:latin typeface="Times New Roman" pitchFamily="18" charset="0"/>
                <a:cs typeface="Times New Roman" pitchFamily="18" charset="0"/>
              </a:rPr>
              <a:t>Denaturation is always accompanied by loss of the biological function of a protein.</a:t>
            </a:r>
            <a:endParaRPr lang="ru-RU" sz="2200" dirty="0">
              <a:latin typeface="Times New Roman" pitchFamily="18" charset="0"/>
              <a:cs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576" y="4221088"/>
            <a:ext cx="7820025" cy="2324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025618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44624"/>
            <a:ext cx="9144000" cy="648072"/>
          </a:xfrm>
        </p:spPr>
        <p:txBody>
          <a:bodyPr>
            <a:normAutofit/>
          </a:bodyPr>
          <a:lstStyle/>
          <a:p>
            <a:r>
              <a:rPr lang="en-US" sz="2800" b="1" dirty="0">
                <a:latin typeface="Times New Roman" pitchFamily="18" charset="0"/>
                <a:cs typeface="Times New Roman" pitchFamily="18" charset="0"/>
              </a:rPr>
              <a:t>Properties of the denaturated protein</a:t>
            </a:r>
            <a:r>
              <a:rPr lang="en-US" sz="2800" b="1" dirty="0" smtClean="0">
                <a:latin typeface="Times New Roman" pitchFamily="18" charset="0"/>
                <a:cs typeface="Times New Roman" pitchFamily="18" charset="0"/>
              </a:rPr>
              <a:t>. The renaturation.</a:t>
            </a:r>
            <a:endParaRPr lang="ru-RU" sz="2800" b="1" dirty="0">
              <a:latin typeface="Times New Roman" pitchFamily="18" charset="0"/>
              <a:cs typeface="Times New Roman" pitchFamily="18" charset="0"/>
            </a:endParaRPr>
          </a:p>
        </p:txBody>
      </p:sp>
      <p:sp>
        <p:nvSpPr>
          <p:cNvPr id="3" name="Объект 2"/>
          <p:cNvSpPr>
            <a:spLocks noGrp="1"/>
          </p:cNvSpPr>
          <p:nvPr>
            <p:ph idx="1"/>
          </p:nvPr>
        </p:nvSpPr>
        <p:spPr>
          <a:xfrm>
            <a:off x="179512" y="692696"/>
            <a:ext cx="8856984" cy="6048672"/>
          </a:xfrm>
        </p:spPr>
        <p:txBody>
          <a:bodyPr>
            <a:normAutofit fontScale="85000" lnSpcReduction="20000"/>
          </a:bodyPr>
          <a:lstStyle/>
          <a:p>
            <a:pPr marL="514350" indent="-514350" algn="just">
              <a:buFont typeface="+mj-lt"/>
              <a:buAutoNum type="arabicPeriod"/>
            </a:pPr>
            <a:r>
              <a:rPr lang="en-US" dirty="0">
                <a:latin typeface="Times New Roman" pitchFamily="18" charset="0"/>
                <a:cs typeface="Times New Roman" pitchFamily="18" charset="0"/>
              </a:rPr>
              <a:t>Protein precipitates because main factors of resistance such as charge and hydrated shell are lost.</a:t>
            </a:r>
            <a:endParaRPr lang="ru-RU" dirty="0">
              <a:latin typeface="Times New Roman" pitchFamily="18" charset="0"/>
              <a:cs typeface="Times New Roman" pitchFamily="18" charset="0"/>
            </a:endParaRPr>
          </a:p>
          <a:p>
            <a:pPr marL="514350" indent="-514350" algn="just">
              <a:buFont typeface="+mj-lt"/>
              <a:buAutoNum type="arabicPeriod"/>
            </a:pPr>
            <a:r>
              <a:rPr lang="en-US" dirty="0" smtClean="0">
                <a:latin typeface="Times New Roman" pitchFamily="18" charset="0"/>
                <a:cs typeface="Times New Roman" pitchFamily="18" charset="0"/>
              </a:rPr>
              <a:t>During </a:t>
            </a:r>
            <a:r>
              <a:rPr lang="en-US" dirty="0">
                <a:latin typeface="Times New Roman" pitchFamily="18" charset="0"/>
                <a:cs typeface="Times New Roman" pitchFamily="18" charset="0"/>
              </a:rPr>
              <a:t>denaturation the primary structure is not changed, that is that there is no rupture of peptide bonds.</a:t>
            </a:r>
            <a:endParaRPr lang="ru-RU" dirty="0">
              <a:latin typeface="Times New Roman" pitchFamily="18" charset="0"/>
              <a:cs typeface="Times New Roman" pitchFamily="18" charset="0"/>
            </a:endParaRPr>
          </a:p>
          <a:p>
            <a:pPr marL="514350" indent="-514350" algn="just">
              <a:buFont typeface="+mj-lt"/>
              <a:buAutoNum type="arabicPeriod"/>
            </a:pPr>
            <a:r>
              <a:rPr lang="en-US" dirty="0" smtClean="0">
                <a:latin typeface="Times New Roman" pitchFamily="18" charset="0"/>
                <a:cs typeface="Times New Roman" pitchFamily="18" charset="0"/>
              </a:rPr>
              <a:t>Denaturated </a:t>
            </a:r>
            <a:r>
              <a:rPr lang="en-US" dirty="0">
                <a:latin typeface="Times New Roman" pitchFamily="18" charset="0"/>
                <a:cs typeface="Times New Roman" pitchFamily="18" charset="0"/>
              </a:rPr>
              <a:t>proteins are easily digested under the action of digestive enzymes.</a:t>
            </a:r>
            <a:endParaRPr lang="ru-RU" dirty="0">
              <a:latin typeface="Times New Roman" pitchFamily="18" charset="0"/>
              <a:cs typeface="Times New Roman" pitchFamily="18" charset="0"/>
            </a:endParaRPr>
          </a:p>
          <a:p>
            <a:pPr marL="514350" indent="-514350" algn="just">
              <a:buFont typeface="+mj-lt"/>
              <a:buAutoNum type="arabicPeriod"/>
            </a:pPr>
            <a:r>
              <a:rPr lang="en-US" dirty="0" smtClean="0">
                <a:latin typeface="Times New Roman" pitchFamily="18" charset="0"/>
                <a:cs typeface="Times New Roman" pitchFamily="18" charset="0"/>
              </a:rPr>
              <a:t>They </a:t>
            </a:r>
            <a:r>
              <a:rPr lang="en-US" dirty="0">
                <a:latin typeface="Times New Roman" pitchFamily="18" charset="0"/>
                <a:cs typeface="Times New Roman" pitchFamily="18" charset="0"/>
              </a:rPr>
              <a:t>don't move in the electric field.</a:t>
            </a:r>
            <a:endParaRPr lang="ru-RU"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Along with denaturation there is another process that is renaturation.</a:t>
            </a:r>
            <a:endParaRPr lang="ru-RU" dirty="0">
              <a:latin typeface="Times New Roman" pitchFamily="18" charset="0"/>
              <a:cs typeface="Times New Roman" pitchFamily="18" charset="0"/>
            </a:endParaRPr>
          </a:p>
          <a:p>
            <a:pPr marL="0" indent="0" algn="just">
              <a:buNone/>
            </a:pPr>
            <a:r>
              <a:rPr lang="en-US" dirty="0">
                <a:latin typeface="Times New Roman" pitchFamily="18" charset="0"/>
                <a:cs typeface="Times New Roman" pitchFamily="18" charset="0"/>
              </a:rPr>
              <a:t>Renaturation is restoring the native conformation of protein if the secondary structure isn't destroyed and the effect of denaturing factor was short time</a:t>
            </a:r>
            <a:r>
              <a:rPr lang="en-US" dirty="0" smtClean="0">
                <a:latin typeface="Times New Roman" pitchFamily="18" charset="0"/>
                <a:cs typeface="Times New Roman" pitchFamily="18" charset="0"/>
              </a:rPr>
              <a:t>.</a:t>
            </a:r>
            <a:endParaRPr lang="en-US" b="1" dirty="0" smtClean="0">
              <a:latin typeface="Times New Roman" pitchFamily="18" charset="0"/>
              <a:cs typeface="Times New Roman" pitchFamily="18" charset="0"/>
            </a:endParaRPr>
          </a:p>
          <a:p>
            <a:pPr marL="0" indent="0" algn="just">
              <a:buNone/>
            </a:pPr>
            <a:r>
              <a:rPr lang="en-US" b="1" i="1" dirty="0" smtClean="0">
                <a:latin typeface="Times New Roman" pitchFamily="18" charset="0"/>
                <a:cs typeface="Times New Roman" pitchFamily="18" charset="0"/>
              </a:rPr>
              <a:t>It </a:t>
            </a:r>
            <a:r>
              <a:rPr lang="en-US" b="1" i="1" dirty="0">
                <a:latin typeface="Times New Roman" pitchFamily="18" charset="0"/>
                <a:cs typeface="Times New Roman" pitchFamily="18" charset="0"/>
              </a:rPr>
              <a:t>is impossible to say that renaturation is the process reverse to denaturation.</a:t>
            </a:r>
            <a:endParaRPr lang="ru-RU" i="1" dirty="0">
              <a:latin typeface="Times New Roman" pitchFamily="18" charset="0"/>
              <a:cs typeface="Times New Roman" pitchFamily="18" charset="0"/>
            </a:endParaRPr>
          </a:p>
          <a:p>
            <a:pPr marL="0" indent="0" algn="just">
              <a:buNone/>
            </a:pPr>
            <a:r>
              <a:rPr lang="en-US" b="1" i="1" dirty="0">
                <a:latin typeface="Times New Roman" pitchFamily="18" charset="0"/>
                <a:cs typeface="Times New Roman" pitchFamily="18" charset="0"/>
              </a:rPr>
              <a:t>Remember denaturation is the irreversible process.</a:t>
            </a:r>
            <a:endParaRPr lang="ru-RU" i="1" dirty="0">
              <a:latin typeface="Times New Roman" pitchFamily="18" charset="0"/>
              <a:cs typeface="Times New Roman" pitchFamily="18" charset="0"/>
            </a:endParaRPr>
          </a:p>
          <a:p>
            <a:pPr marL="0" indent="0">
              <a:buNone/>
            </a:pPr>
            <a:endParaRPr lang="ru-RU" dirty="0"/>
          </a:p>
        </p:txBody>
      </p:sp>
    </p:spTree>
    <p:extLst>
      <p:ext uri="{BB962C8B-B14F-4D97-AF65-F5344CB8AC3E}">
        <p14:creationId xmlns:p14="http://schemas.microsoft.com/office/powerpoint/2010/main" val="659292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467544" y="548680"/>
            <a:ext cx="8424936" cy="5976664"/>
          </a:xfrm>
        </p:spPr>
        <p:txBody>
          <a:bodyPr>
            <a:normAutofit/>
          </a:bodyPr>
          <a:lstStyle/>
          <a:p>
            <a:pPr marL="0" indent="0" algn="ctr">
              <a:buNone/>
            </a:pPr>
            <a:r>
              <a:rPr lang="en-US" sz="3600" b="1" dirty="0" smtClean="0"/>
              <a:t>THANK YOU FOR YOUR ATTENTION!</a:t>
            </a:r>
            <a:endParaRPr lang="ru-RU" sz="3600" b="1" dirty="0"/>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430778"/>
            <a:ext cx="6474296" cy="48557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86780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en-US" b="1" dirty="0"/>
              <a:t>Introduction of </a:t>
            </a:r>
            <a:r>
              <a:rPr lang="en-US" b="1" dirty="0" smtClean="0"/>
              <a:t>biochemistry</a:t>
            </a:r>
            <a:endParaRPr lang="ru-RU" dirty="0"/>
          </a:p>
        </p:txBody>
      </p:sp>
      <p:sp>
        <p:nvSpPr>
          <p:cNvPr id="3" name="Объект 2"/>
          <p:cNvSpPr>
            <a:spLocks noGrp="1"/>
          </p:cNvSpPr>
          <p:nvPr>
            <p:ph idx="1"/>
          </p:nvPr>
        </p:nvSpPr>
        <p:spPr/>
        <p:txBody>
          <a:bodyPr/>
          <a:lstStyle/>
          <a:p>
            <a:pPr algn="just"/>
            <a:r>
              <a:rPr lang="en-US" dirty="0"/>
              <a:t>Biochemistry is the science concerned with studying the various molecules, chemical reactions, and processes that occur in living cells and organisms. </a:t>
            </a:r>
            <a:endParaRPr lang="ru-RU" dirty="0"/>
          </a:p>
          <a:p>
            <a:pPr algn="just"/>
            <a:r>
              <a:rPr lang="en-US" dirty="0"/>
              <a:t>The major objective of biochemistry is the complete understanding at the molecular level of all of the chemical processes associated with living cells.</a:t>
            </a:r>
            <a:endParaRPr lang="ru-RU" dirty="0"/>
          </a:p>
          <a:p>
            <a:endParaRPr lang="ru-RU" dirty="0"/>
          </a:p>
        </p:txBody>
      </p:sp>
    </p:spTree>
    <p:extLst>
      <p:ext uri="{BB962C8B-B14F-4D97-AF65-F5344CB8AC3E}">
        <p14:creationId xmlns:p14="http://schemas.microsoft.com/office/powerpoint/2010/main" val="196963428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b="1" dirty="0" smtClean="0"/>
              <a:t/>
            </a:r>
            <a:br>
              <a:rPr lang="en-US" b="1" dirty="0" smtClean="0"/>
            </a:br>
            <a:r>
              <a:rPr lang="en-US" b="1" dirty="0" smtClean="0"/>
              <a:t>Proteins</a:t>
            </a:r>
            <a:r>
              <a:rPr lang="ru-RU" dirty="0"/>
              <a:t/>
            </a:r>
            <a:br>
              <a:rPr lang="ru-RU" dirty="0"/>
            </a:br>
            <a:endParaRPr lang="ru-RU" dirty="0"/>
          </a:p>
        </p:txBody>
      </p:sp>
      <p:sp>
        <p:nvSpPr>
          <p:cNvPr id="3" name="Объект 2"/>
          <p:cNvSpPr>
            <a:spLocks noGrp="1"/>
          </p:cNvSpPr>
          <p:nvPr>
            <p:ph idx="1"/>
          </p:nvPr>
        </p:nvSpPr>
        <p:spPr>
          <a:xfrm>
            <a:off x="251520" y="980728"/>
            <a:ext cx="8712968" cy="5688632"/>
          </a:xfrm>
        </p:spPr>
        <p:txBody>
          <a:bodyPr/>
          <a:lstStyle/>
          <a:p>
            <a:pPr marL="0" indent="0" algn="just">
              <a:buNone/>
            </a:pPr>
            <a:r>
              <a:rPr lang="en-US" dirty="0"/>
              <a:t>P</a:t>
            </a:r>
            <a:r>
              <a:rPr lang="en-US" dirty="0" smtClean="0"/>
              <a:t>roteins </a:t>
            </a:r>
            <a:r>
              <a:rPr lang="en-US" dirty="0"/>
              <a:t>are high-molecular nitrogen-containing compounds, consisting of alpha amino acid residues, connected by peptide bonds and performing various biological functions in the organism.</a:t>
            </a:r>
            <a:endParaRPr lang="ru-RU" dirty="0"/>
          </a:p>
          <a:p>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27784" y="3140968"/>
            <a:ext cx="5050904" cy="33731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545523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p:txBody>
          <a:bodyPr/>
          <a:lstStyle/>
          <a:p>
            <a:endParaRPr lang="ru-RU"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0675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b="1" dirty="0" smtClean="0"/>
              <a:t/>
            </a:r>
            <a:br>
              <a:rPr lang="en-US" b="1" dirty="0" smtClean="0"/>
            </a:br>
            <a:r>
              <a:rPr lang="en-US" b="1" dirty="0" smtClean="0"/>
              <a:t>Structure </a:t>
            </a:r>
            <a:r>
              <a:rPr lang="en-US" b="1" dirty="0"/>
              <a:t>of proteins. </a:t>
            </a:r>
            <a:r>
              <a:rPr lang="en-US" b="1" dirty="0" smtClean="0"/>
              <a:t>Peptides.</a:t>
            </a:r>
            <a:r>
              <a:rPr lang="ru-RU" b="1" dirty="0"/>
              <a:t/>
            </a:r>
            <a:br>
              <a:rPr lang="ru-RU" b="1" dirty="0"/>
            </a:br>
            <a:endParaRPr lang="ru-RU" dirty="0"/>
          </a:p>
        </p:txBody>
      </p:sp>
      <p:sp>
        <p:nvSpPr>
          <p:cNvPr id="3" name="Объект 2"/>
          <p:cNvSpPr>
            <a:spLocks noGrp="1"/>
          </p:cNvSpPr>
          <p:nvPr>
            <p:ph idx="1"/>
          </p:nvPr>
        </p:nvSpPr>
        <p:spPr>
          <a:xfrm>
            <a:off x="251520" y="908720"/>
            <a:ext cx="8784976" cy="5760640"/>
          </a:xfrm>
        </p:spPr>
        <p:txBody>
          <a:bodyPr>
            <a:normAutofit fontScale="92500"/>
          </a:bodyPr>
          <a:lstStyle/>
          <a:p>
            <a:pPr marL="0" indent="0" algn="just">
              <a:buNone/>
            </a:pPr>
            <a:r>
              <a:rPr lang="en-US" sz="2800" dirty="0"/>
              <a:t>The peptide is formed by means of interaction of a carboxyl group of one amino acid and amino group of other amino acid</a:t>
            </a:r>
            <a:r>
              <a:rPr lang="en-US" sz="2800" dirty="0" smtClean="0"/>
              <a:t>.</a:t>
            </a:r>
          </a:p>
          <a:p>
            <a:pPr marL="0" indent="0">
              <a:buNone/>
            </a:pPr>
            <a:endParaRPr lang="en-US" sz="2800" dirty="0" smtClean="0"/>
          </a:p>
          <a:p>
            <a:pPr marL="0" indent="0">
              <a:buNone/>
            </a:pPr>
            <a:endParaRPr lang="en-US" sz="2800" b="1" dirty="0" smtClean="0"/>
          </a:p>
          <a:p>
            <a:pPr marL="0" indent="0">
              <a:buNone/>
            </a:pPr>
            <a:endParaRPr lang="en-US" sz="2800" b="1" dirty="0"/>
          </a:p>
          <a:p>
            <a:pPr marL="0" indent="0">
              <a:buNone/>
            </a:pPr>
            <a:endParaRPr lang="en-US" sz="2800" b="1" dirty="0" smtClean="0"/>
          </a:p>
          <a:p>
            <a:pPr marL="0" indent="0">
              <a:buNone/>
            </a:pPr>
            <a:endParaRPr lang="en-US" sz="2800" b="1" dirty="0"/>
          </a:p>
          <a:p>
            <a:pPr marL="0" indent="0">
              <a:buNone/>
            </a:pPr>
            <a:endParaRPr lang="ru-RU" sz="2800" b="1" dirty="0"/>
          </a:p>
          <a:p>
            <a:pPr marL="0" indent="0" algn="just">
              <a:buNone/>
            </a:pPr>
            <a:r>
              <a:rPr lang="en-US" sz="2800" dirty="0"/>
              <a:t>A peptide consists of two or more amino acid residues linked by peptide bonds.</a:t>
            </a:r>
            <a:endParaRPr lang="ru-RU" sz="2800" b="1" dirty="0"/>
          </a:p>
          <a:p>
            <a:pPr marL="0" indent="0" algn="just">
              <a:buNone/>
            </a:pPr>
            <a:r>
              <a:rPr lang="en-US" sz="2800" dirty="0"/>
              <a:t>Peptides of more </a:t>
            </a:r>
            <a:r>
              <a:rPr lang="en-US" sz="2800" dirty="0" err="1"/>
              <a:t>thenten</a:t>
            </a:r>
            <a:r>
              <a:rPr lang="en-US" sz="2800" dirty="0"/>
              <a:t> amino acid residues are termed polypeptides.</a:t>
            </a:r>
            <a:endParaRPr lang="ru-RU" sz="2800" b="1" dirty="0"/>
          </a:p>
          <a:p>
            <a:pPr marL="0" indent="0">
              <a:buNone/>
            </a:pP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99792" y="2060848"/>
            <a:ext cx="3705969" cy="2651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23479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b="1" dirty="0" smtClean="0"/>
              <a:t/>
            </a:r>
            <a:br>
              <a:rPr lang="en-US" b="1" dirty="0" smtClean="0"/>
            </a:br>
            <a:r>
              <a:rPr lang="en-US" b="1" dirty="0" smtClean="0"/>
              <a:t>Primary structure</a:t>
            </a:r>
            <a:r>
              <a:rPr lang="ru-RU" dirty="0"/>
              <a:t/>
            </a:r>
            <a:br>
              <a:rPr lang="ru-RU" dirty="0"/>
            </a:br>
            <a:endParaRPr lang="ru-RU" dirty="0"/>
          </a:p>
        </p:txBody>
      </p:sp>
      <p:sp>
        <p:nvSpPr>
          <p:cNvPr id="3" name="Объект 2"/>
          <p:cNvSpPr>
            <a:spLocks noGrp="1"/>
          </p:cNvSpPr>
          <p:nvPr>
            <p:ph idx="1"/>
          </p:nvPr>
        </p:nvSpPr>
        <p:spPr>
          <a:xfrm>
            <a:off x="179512" y="908720"/>
            <a:ext cx="8784976" cy="5760640"/>
          </a:xfrm>
        </p:spPr>
        <p:txBody>
          <a:bodyPr/>
          <a:lstStyle/>
          <a:p>
            <a:pPr marL="0" indent="0" algn="just">
              <a:buNone/>
            </a:pPr>
            <a:r>
              <a:rPr lang="en-US" dirty="0">
                <a:latin typeface="Times New Roman" pitchFamily="18" charset="0"/>
                <a:cs typeface="Times New Roman" pitchFamily="18" charset="0"/>
              </a:rPr>
              <a:t>Primary structure of protein molecules is the sequence of amino acid residues in the polypeptide chain including all the covalent bonds between amino acids.</a:t>
            </a:r>
            <a:endParaRPr lang="ru-RU" dirty="0">
              <a:latin typeface="Times New Roman" pitchFamily="18" charset="0"/>
              <a:cs typeface="Times New Roman" pitchFamily="18" charset="0"/>
            </a:endParaRPr>
          </a:p>
          <a:p>
            <a:pPr marL="0" indent="0">
              <a:buNone/>
            </a:pPr>
            <a:endParaRPr lang="en-US" dirty="0" smtClean="0"/>
          </a:p>
          <a:p>
            <a:pPr marL="0" indent="0">
              <a:buNone/>
            </a:pPr>
            <a:endParaRPr lang="en-US" dirty="0"/>
          </a:p>
          <a:p>
            <a:pPr marL="0" indent="0">
              <a:buNone/>
            </a:pPr>
            <a:endParaRPr lang="en-US" dirty="0" smtClean="0"/>
          </a:p>
          <a:p>
            <a:pPr marL="0" indent="0">
              <a:buNone/>
            </a:pPr>
            <a:endParaRPr lang="en-US" dirty="0"/>
          </a:p>
          <a:p>
            <a:pPr marL="0" indent="0" algn="just">
              <a:buNone/>
            </a:pPr>
            <a:r>
              <a:rPr lang="en-US" dirty="0" smtClean="0">
                <a:latin typeface="Times New Roman" pitchFamily="18" charset="0"/>
                <a:cs typeface="Times New Roman" pitchFamily="18" charset="0"/>
              </a:rPr>
              <a:t>Primary </a:t>
            </a:r>
            <a:r>
              <a:rPr lang="en-US" dirty="0">
                <a:latin typeface="Times New Roman" pitchFamily="18" charset="0"/>
                <a:cs typeface="Times New Roman" pitchFamily="18" charset="0"/>
              </a:rPr>
              <a:t>structure becomes stable due to the peptide bonds.</a:t>
            </a:r>
            <a:endParaRPr lang="ru-RU" dirty="0">
              <a:latin typeface="Times New Roman" pitchFamily="18" charset="0"/>
              <a:cs typeface="Times New Roman" pitchFamily="18" charset="0"/>
            </a:endParaRPr>
          </a:p>
          <a:p>
            <a:pPr marL="0" indent="0">
              <a:buNone/>
            </a:pP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752" y="2996952"/>
            <a:ext cx="4680520" cy="2185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0755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562074"/>
          </a:xfrm>
        </p:spPr>
        <p:txBody>
          <a:bodyPr>
            <a:normAutofit fontScale="90000"/>
          </a:bodyPr>
          <a:lstStyle/>
          <a:p>
            <a:r>
              <a:rPr lang="en-US" b="1" dirty="0" smtClean="0"/>
              <a:t/>
            </a:r>
            <a:br>
              <a:rPr lang="en-US" b="1" dirty="0" smtClean="0"/>
            </a:br>
            <a:r>
              <a:rPr lang="en-US" b="1" dirty="0" smtClean="0"/>
              <a:t>Secondary </a:t>
            </a:r>
            <a:r>
              <a:rPr lang="en-US" b="1" dirty="0"/>
              <a:t>structure</a:t>
            </a:r>
            <a:r>
              <a:rPr lang="ru-RU" dirty="0"/>
              <a:t/>
            </a:r>
            <a:br>
              <a:rPr lang="ru-RU" dirty="0"/>
            </a:br>
            <a:endParaRPr lang="ru-RU" dirty="0"/>
          </a:p>
        </p:txBody>
      </p:sp>
      <p:sp>
        <p:nvSpPr>
          <p:cNvPr id="3" name="Объект 2"/>
          <p:cNvSpPr>
            <a:spLocks noGrp="1"/>
          </p:cNvSpPr>
          <p:nvPr>
            <p:ph idx="1"/>
          </p:nvPr>
        </p:nvSpPr>
        <p:spPr>
          <a:xfrm>
            <a:off x="107504" y="908720"/>
            <a:ext cx="9036496" cy="5832648"/>
          </a:xfrm>
        </p:spPr>
        <p:txBody>
          <a:bodyPr/>
          <a:lstStyle/>
          <a:p>
            <a:pPr marL="0" indent="0" algn="just">
              <a:buNone/>
            </a:pPr>
            <a:r>
              <a:rPr lang="en-US" sz="2400" dirty="0">
                <a:latin typeface="Times New Roman" pitchFamily="18" charset="0"/>
                <a:cs typeface="Times New Roman" pitchFamily="18" charset="0"/>
              </a:rPr>
              <a:t>Secondary structure of a protein is the space conformation of the polypeptide chain with making more often α-helix or β-conformation.</a:t>
            </a:r>
            <a:endParaRPr lang="ru-RU" sz="2400" dirty="0">
              <a:latin typeface="Times New Roman" pitchFamily="18" charset="0"/>
              <a:cs typeface="Times New Roman" pitchFamily="18" charset="0"/>
            </a:endParaRPr>
          </a:p>
          <a:p>
            <a:pPr marL="0" indent="0" algn="just">
              <a:buNone/>
            </a:pPr>
            <a:r>
              <a:rPr lang="en-US" sz="2400" dirty="0">
                <a:latin typeface="Times New Roman" pitchFamily="18" charset="0"/>
                <a:cs typeface="Times New Roman" pitchFamily="18" charset="0"/>
              </a:rPr>
              <a:t>The types of</a:t>
            </a:r>
            <a:r>
              <a:rPr lang="en-US" sz="2400" b="1" dirty="0">
                <a:latin typeface="Times New Roman" pitchFamily="18" charset="0"/>
                <a:cs typeface="Times New Roman" pitchFamily="18" charset="0"/>
              </a:rPr>
              <a:t> s</a:t>
            </a:r>
            <a:r>
              <a:rPr lang="en-US" sz="2400" dirty="0">
                <a:latin typeface="Times New Roman" pitchFamily="18" charset="0"/>
                <a:cs typeface="Times New Roman" pitchFamily="18" charset="0"/>
              </a:rPr>
              <a:t>econdary structure are α-helix or β-conformation</a:t>
            </a:r>
            <a:r>
              <a:rPr lang="en-US" sz="2400" dirty="0" smtClean="0">
                <a:latin typeface="Times New Roman" pitchFamily="18" charset="0"/>
                <a:cs typeface="Times New Roman" pitchFamily="18" charset="0"/>
              </a:rPr>
              <a:t>.</a:t>
            </a:r>
          </a:p>
          <a:p>
            <a:pPr marL="0" indent="0" algn="just">
              <a:buNone/>
            </a:pPr>
            <a:endParaRPr lang="ru-RU" sz="2400" dirty="0">
              <a:latin typeface="Times New Roman" pitchFamily="18" charset="0"/>
              <a:cs typeface="Times New Roman" pitchFamily="18" charset="0"/>
            </a:endParaRPr>
          </a:p>
          <a:p>
            <a:pPr marL="0" indent="0">
              <a:buNone/>
            </a:pPr>
            <a:endParaRPr lang="ru-RU" dirty="0"/>
          </a:p>
        </p:txBody>
      </p:sp>
      <p:pic>
        <p:nvPicPr>
          <p:cNvPr id="71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2204864"/>
            <a:ext cx="2762250" cy="4133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2"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35896" y="2708920"/>
            <a:ext cx="5162550" cy="2762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727991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16632"/>
            <a:ext cx="8229600" cy="648072"/>
          </a:xfrm>
        </p:spPr>
        <p:txBody>
          <a:bodyPr>
            <a:normAutofit fontScale="90000"/>
          </a:bodyPr>
          <a:lstStyle/>
          <a:p>
            <a:r>
              <a:rPr lang="en-US" b="1" dirty="0"/>
              <a:t>Tertiary structure</a:t>
            </a:r>
            <a:endParaRPr lang="ru-RU" b="1" dirty="0"/>
          </a:p>
        </p:txBody>
      </p:sp>
      <p:sp>
        <p:nvSpPr>
          <p:cNvPr id="3" name="Объект 2"/>
          <p:cNvSpPr>
            <a:spLocks noGrp="1"/>
          </p:cNvSpPr>
          <p:nvPr>
            <p:ph idx="1"/>
          </p:nvPr>
        </p:nvSpPr>
        <p:spPr>
          <a:xfrm>
            <a:off x="179512" y="836712"/>
            <a:ext cx="8784976" cy="5760640"/>
          </a:xfrm>
        </p:spPr>
        <p:txBody>
          <a:bodyPr/>
          <a:lstStyle/>
          <a:p>
            <a:pPr marL="0" indent="0" algn="just">
              <a:buNone/>
            </a:pPr>
            <a:r>
              <a:rPr lang="en-US" sz="2000" dirty="0">
                <a:latin typeface="Times New Roman" pitchFamily="18" charset="0"/>
                <a:cs typeface="Times New Roman" pitchFamily="18" charset="0"/>
              </a:rPr>
              <a:t>Tertiary structure is the method of installation of the polypeptide chain in three-dimensional space. </a:t>
            </a:r>
            <a:endParaRPr lang="ru-RU" sz="2000" b="1" dirty="0">
              <a:latin typeface="Times New Roman" pitchFamily="18" charset="0"/>
              <a:cs typeface="Times New Roman" pitchFamily="18" charset="0"/>
            </a:endParaRPr>
          </a:p>
          <a:p>
            <a:pPr marL="0" indent="0" algn="just">
              <a:buNone/>
            </a:pPr>
            <a:r>
              <a:rPr lang="en-US" sz="2000" dirty="0" smtClean="0">
                <a:latin typeface="Times New Roman" pitchFamily="18" charset="0"/>
                <a:cs typeface="Times New Roman" pitchFamily="18" charset="0"/>
              </a:rPr>
              <a:t>The </a:t>
            </a:r>
            <a:r>
              <a:rPr lang="en-US" sz="2000" dirty="0">
                <a:latin typeface="Times New Roman" pitchFamily="18" charset="0"/>
                <a:cs typeface="Times New Roman" pitchFamily="18" charset="0"/>
              </a:rPr>
              <a:t>tertiary structure is stabilized by connections between the side radicals of amino acids. </a:t>
            </a:r>
            <a:endParaRPr lang="ru-RU" sz="2000" b="1" dirty="0">
              <a:latin typeface="Times New Roman" pitchFamily="18" charset="0"/>
              <a:cs typeface="Times New Roman" pitchFamily="18" charset="0"/>
            </a:endParaRPr>
          </a:p>
          <a:p>
            <a:pPr marL="0" indent="0" algn="just">
              <a:buNone/>
            </a:pPr>
            <a:r>
              <a:rPr lang="en-US" sz="2000" dirty="0">
                <a:latin typeface="Times New Roman" pitchFamily="18" charset="0"/>
                <a:cs typeface="Times New Roman" pitchFamily="18" charset="0"/>
              </a:rPr>
              <a:t>These include a covalent bond (disulfide) and </a:t>
            </a:r>
            <a:r>
              <a:rPr lang="en-US" sz="2000" dirty="0" err="1">
                <a:latin typeface="Times New Roman" pitchFamily="18" charset="0"/>
                <a:cs typeface="Times New Roman" pitchFamily="18" charset="0"/>
              </a:rPr>
              <a:t>noncovalent</a:t>
            </a:r>
            <a:r>
              <a:rPr lang="en-US" sz="2000" dirty="0">
                <a:latin typeface="Times New Roman" pitchFamily="18" charset="0"/>
                <a:cs typeface="Times New Roman" pitchFamily="18" charset="0"/>
              </a:rPr>
              <a:t> (hydrogen, ionic bonds and hydrophobic interactions). </a:t>
            </a:r>
            <a:endParaRPr lang="en-US" sz="2000" dirty="0" smtClean="0">
              <a:latin typeface="Times New Roman" pitchFamily="18" charset="0"/>
              <a:cs typeface="Times New Roman" pitchFamily="18" charset="0"/>
            </a:endParaRPr>
          </a:p>
          <a:p>
            <a:pPr marL="0" indent="0" algn="just">
              <a:buNone/>
            </a:pPr>
            <a:endParaRPr lang="ru-RU" sz="2400" b="1" dirty="0">
              <a:latin typeface="Times New Roman" pitchFamily="18" charset="0"/>
              <a:cs typeface="Times New Roman" pitchFamily="18" charset="0"/>
            </a:endParaRPr>
          </a:p>
          <a:p>
            <a:endParaRPr lang="ru-RU" dirty="0"/>
          </a:p>
        </p:txBody>
      </p:sp>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7704" y="2850271"/>
            <a:ext cx="6334949" cy="3740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0259536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634082"/>
          </a:xfrm>
        </p:spPr>
        <p:txBody>
          <a:bodyPr>
            <a:normAutofit fontScale="90000"/>
          </a:bodyPr>
          <a:lstStyle/>
          <a:p>
            <a:r>
              <a:rPr lang="en-US" b="1" dirty="0">
                <a:latin typeface="Times New Roman" pitchFamily="18" charset="0"/>
                <a:cs typeface="Times New Roman" pitchFamily="18" charset="0"/>
              </a:rPr>
              <a:t>Quaternary structure</a:t>
            </a:r>
            <a:endParaRPr lang="ru-RU" b="1" dirty="0">
              <a:latin typeface="Times New Roman" pitchFamily="18" charset="0"/>
              <a:cs typeface="Times New Roman" pitchFamily="18" charset="0"/>
            </a:endParaRPr>
          </a:p>
        </p:txBody>
      </p:sp>
      <p:sp>
        <p:nvSpPr>
          <p:cNvPr id="3" name="Объект 2"/>
          <p:cNvSpPr>
            <a:spLocks noGrp="1"/>
          </p:cNvSpPr>
          <p:nvPr>
            <p:ph idx="1"/>
          </p:nvPr>
        </p:nvSpPr>
        <p:spPr>
          <a:xfrm>
            <a:off x="107504" y="1052736"/>
            <a:ext cx="9036496" cy="5616624"/>
          </a:xfrm>
        </p:spPr>
        <p:txBody>
          <a:bodyPr/>
          <a:lstStyle/>
          <a:p>
            <a:pPr marL="0" indent="0" algn="just">
              <a:buNone/>
            </a:pPr>
            <a:r>
              <a:rPr lang="en-US" sz="2400" dirty="0"/>
              <a:t>Quaternary structure is an organization of several polypeptide chains, each of which has tertiary structure, combined into a single functional protein molecule. </a:t>
            </a:r>
            <a:endParaRPr lang="ru-RU" sz="2400" b="1" dirty="0"/>
          </a:p>
          <a:p>
            <a:pPr marL="0" indent="0">
              <a:buNone/>
            </a:pPr>
            <a:endParaRPr lang="ru-RU" dirty="0"/>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1600" y="2478764"/>
            <a:ext cx="7411194" cy="378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19776021"/>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413</TotalTime>
  <Words>1120</Words>
  <Application>Microsoft Office PowerPoint</Application>
  <PresentationFormat>Экран (4:3)</PresentationFormat>
  <Paragraphs>94</Paragraphs>
  <Slides>19</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Тема Office</vt:lpstr>
      <vt:lpstr>Introduction to biochemistry. Structure and function of proteins</vt:lpstr>
      <vt:lpstr>Introduction of biochemistry</vt:lpstr>
      <vt:lpstr> Proteins </vt:lpstr>
      <vt:lpstr>Презентация PowerPoint</vt:lpstr>
      <vt:lpstr> Structure of proteins. Peptides. </vt:lpstr>
      <vt:lpstr> Primary structure </vt:lpstr>
      <vt:lpstr> Secondary structure </vt:lpstr>
      <vt:lpstr>Tertiary structure</vt:lpstr>
      <vt:lpstr>Quaternary structure</vt:lpstr>
      <vt:lpstr> Quaternary structure </vt:lpstr>
      <vt:lpstr>Physical and chemical properties of proteins</vt:lpstr>
      <vt:lpstr> The amphoteric nature of proteins </vt:lpstr>
      <vt:lpstr>Презентация PowerPoint</vt:lpstr>
      <vt:lpstr>The solubility</vt:lpstr>
      <vt:lpstr> The ability of precipitation. </vt:lpstr>
      <vt:lpstr> The denaturation  </vt:lpstr>
      <vt:lpstr> Mechanism of denaturation </vt:lpstr>
      <vt:lpstr>Properties of the denaturated protein. The renaturation.</vt:lpstr>
      <vt:lpstr>Презентация PowerPoint</vt:lpstr>
    </vt:vector>
  </TitlesOfParts>
  <Company>SPecialiST RePack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biochemistry. Structure and function of proteins</dc:title>
  <dc:creator>Людмила</dc:creator>
  <cp:lastModifiedBy>Людмила</cp:lastModifiedBy>
  <cp:revision>20</cp:revision>
  <dcterms:created xsi:type="dcterms:W3CDTF">2017-08-18T15:14:35Z</dcterms:created>
  <dcterms:modified xsi:type="dcterms:W3CDTF">2017-09-07T04:58:34Z</dcterms:modified>
</cp:coreProperties>
</file>